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VAGEsikA5sU.mp4" Type="http://schemas.openxmlformats.org/officeDocument/2006/relationships/video"/><Relationship Id="rId4" Target="../media/VAGEsikA5sU.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4201906"/>
            <a:ext cx="11967536" cy="3561080"/>
          </a:xfrm>
          <a:prstGeom prst="rect">
            <a:avLst/>
          </a:prstGeom>
        </p:spPr>
        <p:txBody>
          <a:bodyPr anchor="t" rtlCol="false" tIns="0" lIns="0" bIns="0" rIns="0">
            <a:spAutoFit/>
          </a:bodyPr>
          <a:lstStyle/>
          <a:p>
            <a:pPr algn="l">
              <a:lnSpc>
                <a:spcPts val="9520"/>
              </a:lnSpc>
            </a:pPr>
            <a:r>
              <a:rPr lang="en-US" sz="6800">
                <a:solidFill>
                  <a:srgbClr val="000000"/>
                </a:solidFill>
                <a:latin typeface="Montserrat Bold"/>
              </a:rPr>
              <a:t>Xây dựng ứng dụng game vượt chướng ngại vật </a:t>
            </a:r>
            <a:r>
              <a:rPr lang="en-US" sz="6800">
                <a:solidFill>
                  <a:srgbClr val="000000"/>
                </a:solidFill>
                <a:latin typeface="Montserrat Bold"/>
              </a:rPr>
              <a:t> </a:t>
            </a:r>
          </a:p>
          <a:p>
            <a:pPr algn="l">
              <a:lnSpc>
                <a:spcPts val="9520"/>
              </a:lnSpc>
              <a:spcBef>
                <a:spcPct val="0"/>
              </a:spcBef>
            </a:pPr>
          </a:p>
        </p:txBody>
      </p:sp>
      <p:grpSp>
        <p:nvGrpSpPr>
          <p:cNvPr name="Group 7" id="7"/>
          <p:cNvGrpSpPr/>
          <p:nvPr/>
        </p:nvGrpSpPr>
        <p:grpSpPr>
          <a:xfrm rot="0">
            <a:off x="14778711" y="7667323"/>
            <a:ext cx="1578921" cy="15789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28700" y="3490932"/>
            <a:ext cx="8465960" cy="606199"/>
          </a:xfrm>
          <a:prstGeom prst="rect">
            <a:avLst/>
          </a:prstGeom>
        </p:spPr>
        <p:txBody>
          <a:bodyPr anchor="t" rtlCol="false" tIns="0" lIns="0" bIns="0" rIns="0">
            <a:spAutoFit/>
          </a:bodyPr>
          <a:lstStyle/>
          <a:p>
            <a:pPr algn="l">
              <a:lnSpc>
                <a:spcPts val="4912"/>
              </a:lnSpc>
              <a:spcBef>
                <a:spcPct val="0"/>
              </a:spcBef>
            </a:pPr>
            <a:r>
              <a:rPr lang="en-US" sz="3508">
                <a:solidFill>
                  <a:srgbClr val="000000"/>
                </a:solidFill>
                <a:latin typeface="Montserrat"/>
              </a:rPr>
              <a:t>Kỹ thuật lập trình Python</a:t>
            </a:r>
          </a:p>
        </p:txBody>
      </p:sp>
      <p:sp>
        <p:nvSpPr>
          <p:cNvPr name="TextBox 11" id="11"/>
          <p:cNvSpPr txBox="true"/>
          <p:nvPr/>
        </p:nvSpPr>
        <p:spPr>
          <a:xfrm rot="0">
            <a:off x="1028700" y="7554876"/>
            <a:ext cx="8465960" cy="2463574"/>
          </a:xfrm>
          <a:prstGeom prst="rect">
            <a:avLst/>
          </a:prstGeom>
        </p:spPr>
        <p:txBody>
          <a:bodyPr anchor="t" rtlCol="false" tIns="0" lIns="0" bIns="0" rIns="0">
            <a:spAutoFit/>
          </a:bodyPr>
          <a:lstStyle/>
          <a:p>
            <a:pPr algn="l">
              <a:lnSpc>
                <a:spcPts val="4912"/>
              </a:lnSpc>
            </a:pPr>
            <a:r>
              <a:rPr lang="en-US" sz="3508">
                <a:solidFill>
                  <a:srgbClr val="000000"/>
                </a:solidFill>
                <a:latin typeface="Montserrat"/>
              </a:rPr>
              <a:t>Sinh viên thực hiện: </a:t>
            </a:r>
          </a:p>
          <a:p>
            <a:pPr algn="l">
              <a:lnSpc>
                <a:spcPts val="4912"/>
              </a:lnSpc>
            </a:pPr>
            <a:r>
              <a:rPr lang="en-US" sz="3508">
                <a:solidFill>
                  <a:srgbClr val="000000"/>
                </a:solidFill>
                <a:latin typeface="Montserrat"/>
              </a:rPr>
              <a:t>Phan Thị Cát Tường</a:t>
            </a:r>
          </a:p>
          <a:p>
            <a:pPr algn="l">
              <a:lnSpc>
                <a:spcPts val="4912"/>
              </a:lnSpc>
            </a:pPr>
            <a:r>
              <a:rPr lang="en-US" sz="3508">
                <a:solidFill>
                  <a:srgbClr val="000000"/>
                </a:solidFill>
                <a:latin typeface="Montserrat"/>
              </a:rPr>
              <a:t>MSSV: 21522885</a:t>
            </a:r>
          </a:p>
          <a:p>
            <a:pPr algn="l">
              <a:lnSpc>
                <a:spcPts val="4912"/>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191" y="2347776"/>
            <a:ext cx="7658809" cy="6428202"/>
          </a:xfrm>
          <a:custGeom>
            <a:avLst/>
            <a:gdLst/>
            <a:ahLst/>
            <a:cxnLst/>
            <a:rect r="r" b="b" t="t" l="l"/>
            <a:pathLst>
              <a:path h="6428202" w="7658809">
                <a:moveTo>
                  <a:pt x="0" y="0"/>
                </a:moveTo>
                <a:lnTo>
                  <a:pt x="7658809" y="0"/>
                </a:lnTo>
                <a:lnTo>
                  <a:pt x="7658809" y="6428202"/>
                </a:lnTo>
                <a:lnTo>
                  <a:pt x="0" y="6428202"/>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2.4. Giao diện khi chơi game:</a:t>
            </a:r>
          </a:p>
        </p:txBody>
      </p:sp>
      <p:sp>
        <p:nvSpPr>
          <p:cNvPr name="TextBox 4" id="4"/>
          <p:cNvSpPr txBox="true"/>
          <p:nvPr/>
        </p:nvSpPr>
        <p:spPr>
          <a:xfrm rot="0">
            <a:off x="9757908" y="4284027"/>
            <a:ext cx="7259010" cy="1661795"/>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000000"/>
                </a:solidFill>
                <a:latin typeface="Montserrat"/>
              </a:rPr>
              <a:t>Khi lại gần với quái vật thì quái quái vật sẽ tự tấn công.</a:t>
            </a:r>
          </a:p>
          <a:p>
            <a:pPr algn="just">
              <a:lnSpc>
                <a:spcPts val="44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7601" y="2340125"/>
            <a:ext cx="7656399" cy="6443504"/>
          </a:xfrm>
          <a:custGeom>
            <a:avLst/>
            <a:gdLst/>
            <a:ahLst/>
            <a:cxnLst/>
            <a:rect r="r" b="b" t="t" l="l"/>
            <a:pathLst>
              <a:path h="6443504" w="7656399">
                <a:moveTo>
                  <a:pt x="0" y="0"/>
                </a:moveTo>
                <a:lnTo>
                  <a:pt x="7656399" y="0"/>
                </a:lnTo>
                <a:lnTo>
                  <a:pt x="7656399" y="6443504"/>
                </a:lnTo>
                <a:lnTo>
                  <a:pt x="0" y="6443504"/>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2.5. Giao diện pause:</a:t>
            </a:r>
          </a:p>
        </p:txBody>
      </p:sp>
      <p:sp>
        <p:nvSpPr>
          <p:cNvPr name="TextBox 4" id="4"/>
          <p:cNvSpPr txBox="true"/>
          <p:nvPr/>
        </p:nvSpPr>
        <p:spPr>
          <a:xfrm rot="0">
            <a:off x="9757908" y="3859442"/>
            <a:ext cx="7259010" cy="3347720"/>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000000"/>
                </a:solidFill>
                <a:latin typeface="Montserrat"/>
              </a:rPr>
              <a:t>Khi muốn dừng thì nhấn nút pause trên màn hình.</a:t>
            </a:r>
          </a:p>
          <a:p>
            <a:pPr algn="just" marL="690877" indent="-345439" lvl="1">
              <a:lnSpc>
                <a:spcPts val="4479"/>
              </a:lnSpc>
              <a:buFont typeface="Arial"/>
              <a:buChar char="•"/>
            </a:pPr>
            <a:r>
              <a:rPr lang="en-US" sz="3199">
                <a:solidFill>
                  <a:srgbClr val="000000"/>
                </a:solidFill>
                <a:latin typeface="Montserrat"/>
              </a:rPr>
              <a:t>Nhấn “Resume” để tiếp tục chơi và nhấn “Exit” để quay về màn hình chính.</a:t>
            </a:r>
          </a:p>
          <a:p>
            <a:pPr algn="just">
              <a:lnSpc>
                <a:spcPts val="447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0227" y="2679414"/>
            <a:ext cx="7643773" cy="6381571"/>
          </a:xfrm>
          <a:custGeom>
            <a:avLst/>
            <a:gdLst/>
            <a:ahLst/>
            <a:cxnLst/>
            <a:rect r="r" b="b" t="t" l="l"/>
            <a:pathLst>
              <a:path h="6381571" w="7643773">
                <a:moveTo>
                  <a:pt x="0" y="0"/>
                </a:moveTo>
                <a:lnTo>
                  <a:pt x="7643773" y="0"/>
                </a:lnTo>
                <a:lnTo>
                  <a:pt x="7643773" y="6381570"/>
                </a:lnTo>
                <a:lnTo>
                  <a:pt x="0" y="6381570"/>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2.6. Giao diện khi khi thua:</a:t>
            </a:r>
          </a:p>
        </p:txBody>
      </p:sp>
      <p:sp>
        <p:nvSpPr>
          <p:cNvPr name="TextBox 4" id="4"/>
          <p:cNvSpPr txBox="true"/>
          <p:nvPr/>
        </p:nvSpPr>
        <p:spPr>
          <a:xfrm rot="0">
            <a:off x="10000290" y="4208404"/>
            <a:ext cx="7259010" cy="1661795"/>
          </a:xfrm>
          <a:prstGeom prst="rect">
            <a:avLst/>
          </a:prstGeom>
        </p:spPr>
        <p:txBody>
          <a:bodyPr anchor="t" rtlCol="false" tIns="0" lIns="0" bIns="0" rIns="0">
            <a:spAutoFit/>
          </a:bodyPr>
          <a:lstStyle/>
          <a:p>
            <a:pPr algn="just">
              <a:lnSpc>
                <a:spcPts val="4479"/>
              </a:lnSpc>
            </a:pPr>
            <a:r>
              <a:rPr lang="en-US" sz="3199">
                <a:solidFill>
                  <a:srgbClr val="000000"/>
                </a:solidFill>
                <a:latin typeface="Montserrat"/>
              </a:rPr>
              <a:t>Hiện lên màn hình có nút “Restart” để có thể chơi lại từ đầu.</a:t>
            </a:r>
          </a:p>
          <a:p>
            <a:pPr algn="just">
              <a:lnSpc>
                <a:spcPts val="447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42897" y="2058916"/>
            <a:ext cx="8602205" cy="7199384"/>
          </a:xfrm>
          <a:custGeom>
            <a:avLst/>
            <a:gdLst/>
            <a:ahLst/>
            <a:cxnLst/>
            <a:rect r="r" b="b" t="t" l="l"/>
            <a:pathLst>
              <a:path h="7199384" w="8602205">
                <a:moveTo>
                  <a:pt x="0" y="0"/>
                </a:moveTo>
                <a:lnTo>
                  <a:pt x="8602206" y="0"/>
                </a:lnTo>
                <a:lnTo>
                  <a:pt x="8602206" y="7199384"/>
                </a:lnTo>
                <a:lnTo>
                  <a:pt x="0" y="7199384"/>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2.7. Giao diện khi khi thắng:</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869811"/>
            <a:ext cx="10914391" cy="2993120"/>
            <a:chOff x="0" y="0"/>
            <a:chExt cx="2765309" cy="758348"/>
          </a:xfrm>
        </p:grpSpPr>
        <p:sp>
          <p:nvSpPr>
            <p:cNvPr name="Freeform 3" id="3"/>
            <p:cNvSpPr/>
            <p:nvPr/>
          </p:nvSpPr>
          <p:spPr>
            <a:xfrm flipH="false" flipV="false" rot="0">
              <a:off x="0" y="0"/>
              <a:ext cx="2765309" cy="758348"/>
            </a:xfrm>
            <a:custGeom>
              <a:avLst/>
              <a:gdLst/>
              <a:ahLst/>
              <a:cxnLst/>
              <a:rect r="r" b="b" t="t" l="l"/>
              <a:pathLst>
                <a:path h="758348" w="2765309">
                  <a:moveTo>
                    <a:pt x="0" y="0"/>
                  </a:moveTo>
                  <a:lnTo>
                    <a:pt x="2765309" y="0"/>
                  </a:lnTo>
                  <a:lnTo>
                    <a:pt x="2765309" y="758348"/>
                  </a:lnTo>
                  <a:lnTo>
                    <a:pt x="0" y="758348"/>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2765309" cy="79644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03970" y="4267042"/>
            <a:ext cx="9706451"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FFFFF"/>
                </a:solidFill>
                <a:latin typeface="Montserrat Bold"/>
              </a:rPr>
              <a:t>DEMO</a:t>
            </a:r>
          </a:p>
        </p:txBody>
      </p:sp>
      <p:sp>
        <p:nvSpPr>
          <p:cNvPr name="TextBox 6" id="6"/>
          <p:cNvSpPr txBox="true"/>
          <p:nvPr/>
        </p:nvSpPr>
        <p:spPr>
          <a:xfrm rot="0">
            <a:off x="10719378" y="3488811"/>
            <a:ext cx="4180567" cy="3385261"/>
          </a:xfrm>
          <a:prstGeom prst="rect">
            <a:avLst/>
          </a:prstGeom>
        </p:spPr>
        <p:txBody>
          <a:bodyPr anchor="t" rtlCol="false" tIns="0" lIns="0" bIns="0" rIns="0">
            <a:spAutoFit/>
          </a:bodyPr>
          <a:lstStyle/>
          <a:p>
            <a:pPr algn="ctr">
              <a:lnSpc>
                <a:spcPts val="27610"/>
              </a:lnSpc>
            </a:pPr>
            <a:r>
              <a:rPr lang="en-US" sz="19721">
                <a:solidFill>
                  <a:srgbClr val="2D4AF3"/>
                </a:solidFill>
                <a:latin typeface="Montserrat Bold"/>
              </a:rPr>
              <a:t>03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4225604" y="1316369"/>
            <a:ext cx="9836792" cy="8229600"/>
          </a:xfrm>
          <a:prstGeom prst="rect">
            <a:avLst/>
          </a:prstGeom>
        </p:spPr>
      </p:pic>
      <p:sp>
        <p:nvSpPr>
          <p:cNvPr name="TextBox 3" id="3"/>
          <p:cNvSpPr txBox="true"/>
          <p:nvPr/>
        </p:nvSpPr>
        <p:spPr>
          <a:xfrm rot="0">
            <a:off x="1028700" y="257523"/>
            <a:ext cx="7402735" cy="771177"/>
          </a:xfrm>
          <a:prstGeom prst="rect">
            <a:avLst/>
          </a:prstGeom>
        </p:spPr>
        <p:txBody>
          <a:bodyPr anchor="t" rtlCol="false" tIns="0" lIns="0" bIns="0" rIns="0">
            <a:spAutoFit/>
          </a:bodyPr>
          <a:lstStyle/>
          <a:p>
            <a:pPr algn="l">
              <a:lnSpc>
                <a:spcPts val="6319"/>
              </a:lnSpc>
              <a:spcBef>
                <a:spcPct val="0"/>
              </a:spcBef>
            </a:pPr>
            <a:r>
              <a:rPr lang="en-US" sz="4513">
                <a:solidFill>
                  <a:srgbClr val="000000"/>
                </a:solidFill>
                <a:latin typeface="Montserrat Bold"/>
              </a:rPr>
              <a:t>3. Video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2400896" y="3914775"/>
            <a:ext cx="14616023" cy="1228725"/>
          </a:xfrm>
          <a:prstGeom prst="rect">
            <a:avLst/>
          </a:prstGeom>
        </p:spPr>
        <p:txBody>
          <a:bodyPr anchor="t" rtlCol="false" tIns="0" lIns="0" bIns="0" rIns="0">
            <a:spAutoFit/>
          </a:bodyPr>
          <a:lstStyle/>
          <a:p>
            <a:pPr algn="ctr">
              <a:lnSpc>
                <a:spcPts val="9741"/>
              </a:lnSpc>
            </a:pPr>
            <a:r>
              <a:rPr lang="en-US" sz="8117">
                <a:solidFill>
                  <a:srgbClr val="000000"/>
                </a:solidFill>
                <a:latin typeface="Montserrat Bold"/>
              </a:rPr>
              <a:t>Cám ơn thầy </a:t>
            </a:r>
            <a:r>
              <a:rPr lang="en-US" sz="8117">
                <a:solidFill>
                  <a:srgbClr val="000000"/>
                </a:solidFill>
                <a:latin typeface="Montserrat Bold"/>
              </a:rPr>
              <a:t>đã lắng nghe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3487" y="2086897"/>
            <a:ext cx="6218139" cy="6218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 id="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5" id="5"/>
          <p:cNvGrpSpPr/>
          <p:nvPr/>
        </p:nvGrpSpPr>
        <p:grpSpPr>
          <a:xfrm rot="0">
            <a:off x="741219" y="2363976"/>
            <a:ext cx="5685609" cy="5688763"/>
            <a:chOff x="0" y="0"/>
            <a:chExt cx="6489360" cy="6492960"/>
          </a:xfrm>
        </p:grpSpPr>
        <p:sp>
          <p:nvSpPr>
            <p:cNvPr name="Freeform 6" id="6"/>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7" id="7"/>
          <p:cNvGrpSpPr/>
          <p:nvPr/>
        </p:nvGrpSpPr>
        <p:grpSpPr>
          <a:xfrm rot="0">
            <a:off x="5375039" y="1039334"/>
            <a:ext cx="1375307" cy="1406016"/>
            <a:chOff x="0" y="0"/>
            <a:chExt cx="2095920" cy="2142720"/>
          </a:xfrm>
        </p:grpSpPr>
        <p:sp>
          <p:nvSpPr>
            <p:cNvPr name="Freeform 8" id="8"/>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9" id="9"/>
          <p:cNvGrpSpPr/>
          <p:nvPr/>
        </p:nvGrpSpPr>
        <p:grpSpPr>
          <a:xfrm rot="0">
            <a:off x="4946459" y="7241184"/>
            <a:ext cx="457877" cy="4578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11" id="1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2" id="12"/>
          <p:cNvGrpSpPr/>
          <p:nvPr/>
        </p:nvGrpSpPr>
        <p:grpSpPr>
          <a:xfrm rot="0">
            <a:off x="4946459" y="2687685"/>
            <a:ext cx="457877" cy="45787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5" id="15"/>
          <p:cNvSpPr/>
          <p:nvPr/>
        </p:nvSpPr>
        <p:spPr>
          <a:xfrm flipH="false" flipV="false" rot="-1898322">
            <a:off x="-3157343" y="-2676730"/>
            <a:ext cx="4891502" cy="4903762"/>
          </a:xfrm>
          <a:custGeom>
            <a:avLst/>
            <a:gdLst/>
            <a:ahLst/>
            <a:cxnLst/>
            <a:rect r="r" b="b" t="t" l="l"/>
            <a:pathLst>
              <a:path h="4903762" w="4891502">
                <a:moveTo>
                  <a:pt x="0" y="0"/>
                </a:moveTo>
                <a:lnTo>
                  <a:pt x="4891503" y="0"/>
                </a:lnTo>
                <a:lnTo>
                  <a:pt x="4891503" y="4903762"/>
                </a:lnTo>
                <a:lnTo>
                  <a:pt x="0" y="4903762"/>
                </a:lnTo>
                <a:lnTo>
                  <a:pt x="0" y="0"/>
                </a:lnTo>
                <a:close/>
              </a:path>
            </a:pathLst>
          </a:custGeom>
          <a:blipFill>
            <a:blip r:embed="rId2"/>
            <a:stretch>
              <a:fillRect l="0" t="0" r="0" b="0"/>
            </a:stretch>
          </a:blipFill>
        </p:spPr>
      </p:sp>
      <p:sp>
        <p:nvSpPr>
          <p:cNvPr name="Freeform 16" id="16"/>
          <p:cNvSpPr/>
          <p:nvPr/>
        </p:nvSpPr>
        <p:spPr>
          <a:xfrm flipH="false" flipV="false" rot="0">
            <a:off x="2877146" y="3638638"/>
            <a:ext cx="1430820" cy="1423015"/>
          </a:xfrm>
          <a:custGeom>
            <a:avLst/>
            <a:gdLst/>
            <a:ahLst/>
            <a:cxnLst/>
            <a:rect r="r" b="b" t="t" l="l"/>
            <a:pathLst>
              <a:path h="1423015" w="1430820">
                <a:moveTo>
                  <a:pt x="0" y="0"/>
                </a:moveTo>
                <a:lnTo>
                  <a:pt x="1430820" y="0"/>
                </a:lnTo>
                <a:lnTo>
                  <a:pt x="1430820" y="1423015"/>
                </a:lnTo>
                <a:lnTo>
                  <a:pt x="0" y="1423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28648" y="5277251"/>
            <a:ext cx="5310749" cy="866775"/>
          </a:xfrm>
          <a:prstGeom prst="rect">
            <a:avLst/>
          </a:prstGeom>
        </p:spPr>
        <p:txBody>
          <a:bodyPr anchor="t" rtlCol="false" tIns="0" lIns="0" bIns="0" rIns="0">
            <a:spAutoFit/>
          </a:bodyPr>
          <a:lstStyle/>
          <a:p>
            <a:pPr algn="ctr" marL="0" indent="0" lvl="0">
              <a:lnSpc>
                <a:spcPts val="6809"/>
              </a:lnSpc>
              <a:spcBef>
                <a:spcPct val="0"/>
              </a:spcBef>
            </a:pPr>
            <a:r>
              <a:rPr lang="en-US" sz="5674">
                <a:solidFill>
                  <a:srgbClr val="FFFFFF"/>
                </a:solidFill>
                <a:latin typeface="Montserrat Bold"/>
              </a:rPr>
              <a:t>Nội dung</a:t>
            </a:r>
          </a:p>
        </p:txBody>
      </p:sp>
      <p:sp>
        <p:nvSpPr>
          <p:cNvPr name="TextBox 18" id="18"/>
          <p:cNvSpPr txBox="true"/>
          <p:nvPr/>
        </p:nvSpPr>
        <p:spPr>
          <a:xfrm rot="0">
            <a:off x="5516775" y="1322148"/>
            <a:ext cx="1033243" cy="754662"/>
          </a:xfrm>
          <a:prstGeom prst="rect">
            <a:avLst/>
          </a:prstGeom>
        </p:spPr>
        <p:txBody>
          <a:bodyPr anchor="t" rtlCol="false" tIns="0" lIns="0" bIns="0" rIns="0">
            <a:spAutoFit/>
          </a:bodyPr>
          <a:lstStyle/>
          <a:p>
            <a:pPr algn="ctr">
              <a:lnSpc>
                <a:spcPts val="6209"/>
              </a:lnSpc>
            </a:pPr>
            <a:r>
              <a:rPr lang="en-US" sz="4435">
                <a:solidFill>
                  <a:srgbClr val="FFFFFF"/>
                </a:solidFill>
                <a:latin typeface="Montserrat Bold"/>
              </a:rPr>
              <a:t>01</a:t>
            </a:r>
          </a:p>
        </p:txBody>
      </p:sp>
      <p:sp>
        <p:nvSpPr>
          <p:cNvPr name="TextBox 19" id="19"/>
          <p:cNvSpPr txBox="true"/>
          <p:nvPr/>
        </p:nvSpPr>
        <p:spPr>
          <a:xfrm rot="0">
            <a:off x="7079802" y="1401029"/>
            <a:ext cx="8696600" cy="606425"/>
          </a:xfrm>
          <a:prstGeom prst="rect">
            <a:avLst/>
          </a:prstGeom>
        </p:spPr>
        <p:txBody>
          <a:bodyPr anchor="t" rtlCol="false" tIns="0" lIns="0" bIns="0" rIns="0">
            <a:spAutoFit/>
          </a:bodyPr>
          <a:lstStyle/>
          <a:p>
            <a:pPr algn="l" marL="0" indent="0" lvl="0">
              <a:lnSpc>
                <a:spcPts val="4900"/>
              </a:lnSpc>
              <a:spcBef>
                <a:spcPct val="0"/>
              </a:spcBef>
            </a:pPr>
            <a:r>
              <a:rPr lang="en-US" sz="3500">
                <a:solidFill>
                  <a:srgbClr val="101010"/>
                </a:solidFill>
                <a:latin typeface="Montserrat"/>
              </a:rPr>
              <a:t>VIỆC MUỐN LÀM</a:t>
            </a:r>
          </a:p>
        </p:txBody>
      </p:sp>
      <p:sp>
        <p:nvSpPr>
          <p:cNvPr name="TextBox 20" id="20"/>
          <p:cNvSpPr txBox="true"/>
          <p:nvPr/>
        </p:nvSpPr>
        <p:spPr>
          <a:xfrm rot="0">
            <a:off x="9254292" y="4426333"/>
            <a:ext cx="5393369" cy="581119"/>
          </a:xfrm>
          <a:prstGeom prst="rect">
            <a:avLst/>
          </a:prstGeom>
        </p:spPr>
        <p:txBody>
          <a:bodyPr anchor="t" rtlCol="false" tIns="0" lIns="0" bIns="0" rIns="0">
            <a:spAutoFit/>
          </a:bodyPr>
          <a:lstStyle/>
          <a:p>
            <a:pPr algn="l" marL="0" indent="0" lvl="0">
              <a:lnSpc>
                <a:spcPts val="4754"/>
              </a:lnSpc>
              <a:spcBef>
                <a:spcPct val="0"/>
              </a:spcBef>
            </a:pPr>
            <a:r>
              <a:rPr lang="en-US" sz="3395">
                <a:solidFill>
                  <a:srgbClr val="101010"/>
                </a:solidFill>
                <a:latin typeface="Montserrat"/>
              </a:rPr>
              <a:t>VIỆC ĐÃ LÀM</a:t>
            </a:r>
          </a:p>
        </p:txBody>
      </p:sp>
      <p:sp>
        <p:nvSpPr>
          <p:cNvPr name="TextBox 21" id="21"/>
          <p:cNvSpPr txBox="true"/>
          <p:nvPr/>
        </p:nvSpPr>
        <p:spPr>
          <a:xfrm rot="0">
            <a:off x="8620564" y="7089731"/>
            <a:ext cx="5393369" cy="581119"/>
          </a:xfrm>
          <a:prstGeom prst="rect">
            <a:avLst/>
          </a:prstGeom>
        </p:spPr>
        <p:txBody>
          <a:bodyPr anchor="t" rtlCol="false" tIns="0" lIns="0" bIns="0" rIns="0">
            <a:spAutoFit/>
          </a:bodyPr>
          <a:lstStyle/>
          <a:p>
            <a:pPr algn="l" marL="0" indent="0" lvl="0">
              <a:lnSpc>
                <a:spcPts val="4754"/>
              </a:lnSpc>
              <a:spcBef>
                <a:spcPct val="0"/>
              </a:spcBef>
            </a:pPr>
            <a:r>
              <a:rPr lang="en-US" sz="3395">
                <a:solidFill>
                  <a:srgbClr val="101010"/>
                </a:solidFill>
                <a:latin typeface="Montserrat"/>
              </a:rPr>
              <a:t>DEMO</a:t>
            </a:r>
          </a:p>
        </p:txBody>
      </p:sp>
      <p:grpSp>
        <p:nvGrpSpPr>
          <p:cNvPr name="Group 22" id="22"/>
          <p:cNvGrpSpPr/>
          <p:nvPr/>
        </p:nvGrpSpPr>
        <p:grpSpPr>
          <a:xfrm rot="2582394">
            <a:off x="6950512" y="6767114"/>
            <a:ext cx="1375307" cy="1406016"/>
            <a:chOff x="0" y="0"/>
            <a:chExt cx="2095920" cy="2142720"/>
          </a:xfrm>
        </p:grpSpPr>
        <p:sp>
          <p:nvSpPr>
            <p:cNvPr name="Freeform 23" id="23"/>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24" id="24"/>
          <p:cNvGrpSpPr/>
          <p:nvPr/>
        </p:nvGrpSpPr>
        <p:grpSpPr>
          <a:xfrm rot="1130654">
            <a:off x="7535263" y="4015578"/>
            <a:ext cx="1413275" cy="1444832"/>
            <a:chOff x="0" y="0"/>
            <a:chExt cx="2095920" cy="2142720"/>
          </a:xfrm>
        </p:grpSpPr>
        <p:sp>
          <p:nvSpPr>
            <p:cNvPr name="Freeform 25" id="2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26" id="26"/>
          <p:cNvGrpSpPr/>
          <p:nvPr/>
        </p:nvGrpSpPr>
        <p:grpSpPr>
          <a:xfrm rot="0">
            <a:off x="6197889" y="4979419"/>
            <a:ext cx="457877" cy="4578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29" id="29"/>
          <p:cNvSpPr txBox="true"/>
          <p:nvPr/>
        </p:nvSpPr>
        <p:spPr>
          <a:xfrm rot="0">
            <a:off x="7701044" y="4330036"/>
            <a:ext cx="1033243" cy="754662"/>
          </a:xfrm>
          <a:prstGeom prst="rect">
            <a:avLst/>
          </a:prstGeom>
        </p:spPr>
        <p:txBody>
          <a:bodyPr anchor="t" rtlCol="false" tIns="0" lIns="0" bIns="0" rIns="0">
            <a:spAutoFit/>
          </a:bodyPr>
          <a:lstStyle/>
          <a:p>
            <a:pPr algn="ctr">
              <a:lnSpc>
                <a:spcPts val="6209"/>
              </a:lnSpc>
            </a:pPr>
            <a:r>
              <a:rPr lang="en-US" sz="4435">
                <a:solidFill>
                  <a:srgbClr val="FFFFFF"/>
                </a:solidFill>
                <a:latin typeface="Montserrat Bold"/>
              </a:rPr>
              <a:t>02</a:t>
            </a:r>
          </a:p>
        </p:txBody>
      </p:sp>
      <p:sp>
        <p:nvSpPr>
          <p:cNvPr name="TextBox 30" id="30"/>
          <p:cNvSpPr txBox="true"/>
          <p:nvPr/>
        </p:nvSpPr>
        <p:spPr>
          <a:xfrm rot="0">
            <a:off x="7121544" y="7049929"/>
            <a:ext cx="1033243" cy="754662"/>
          </a:xfrm>
          <a:prstGeom prst="rect">
            <a:avLst/>
          </a:prstGeom>
        </p:spPr>
        <p:txBody>
          <a:bodyPr anchor="t" rtlCol="false" tIns="0" lIns="0" bIns="0" rIns="0">
            <a:spAutoFit/>
          </a:bodyPr>
          <a:lstStyle/>
          <a:p>
            <a:pPr algn="ctr">
              <a:lnSpc>
                <a:spcPts val="6209"/>
              </a:lnSpc>
            </a:pPr>
            <a:r>
              <a:rPr lang="en-US" sz="4435">
                <a:solidFill>
                  <a:srgbClr val="FFFFFF"/>
                </a:solidFill>
                <a:latin typeface="Montserrat Bold"/>
              </a:rPr>
              <a:t>03</a:t>
            </a:r>
          </a:p>
        </p:txBody>
      </p:sp>
      <p:sp>
        <p:nvSpPr>
          <p:cNvPr name="Freeform 31" id="31"/>
          <p:cNvSpPr/>
          <p:nvPr/>
        </p:nvSpPr>
        <p:spPr>
          <a:xfrm flipH="false" flipV="false" rot="-1898322">
            <a:off x="14634211" y="2298009"/>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869811"/>
            <a:ext cx="10914391" cy="2993120"/>
            <a:chOff x="0" y="0"/>
            <a:chExt cx="2765309" cy="758348"/>
          </a:xfrm>
        </p:grpSpPr>
        <p:sp>
          <p:nvSpPr>
            <p:cNvPr name="Freeform 3" id="3"/>
            <p:cNvSpPr/>
            <p:nvPr/>
          </p:nvSpPr>
          <p:spPr>
            <a:xfrm flipH="false" flipV="false" rot="0">
              <a:off x="0" y="0"/>
              <a:ext cx="2765309" cy="758348"/>
            </a:xfrm>
            <a:custGeom>
              <a:avLst/>
              <a:gdLst/>
              <a:ahLst/>
              <a:cxnLst/>
              <a:rect r="r" b="b" t="t" l="l"/>
              <a:pathLst>
                <a:path h="758348" w="2765309">
                  <a:moveTo>
                    <a:pt x="0" y="0"/>
                  </a:moveTo>
                  <a:lnTo>
                    <a:pt x="2765309" y="0"/>
                  </a:lnTo>
                  <a:lnTo>
                    <a:pt x="2765309" y="758348"/>
                  </a:lnTo>
                  <a:lnTo>
                    <a:pt x="0" y="758348"/>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2765309" cy="79644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0031" y="4261472"/>
            <a:ext cx="9706451"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FFFFF"/>
                </a:solidFill>
                <a:latin typeface="Montserrat Bold"/>
              </a:rPr>
              <a:t>VIỆC MUỐN LÀM</a:t>
            </a:r>
          </a:p>
        </p:txBody>
      </p:sp>
      <p:sp>
        <p:nvSpPr>
          <p:cNvPr name="TextBox 6" id="6"/>
          <p:cNvSpPr txBox="true"/>
          <p:nvPr/>
        </p:nvSpPr>
        <p:spPr>
          <a:xfrm rot="0">
            <a:off x="10719378" y="3488811"/>
            <a:ext cx="4180567" cy="3385261"/>
          </a:xfrm>
          <a:prstGeom prst="rect">
            <a:avLst/>
          </a:prstGeom>
        </p:spPr>
        <p:txBody>
          <a:bodyPr anchor="t" rtlCol="false" tIns="0" lIns="0" bIns="0" rIns="0">
            <a:spAutoFit/>
          </a:bodyPr>
          <a:lstStyle/>
          <a:p>
            <a:pPr algn="ctr">
              <a:lnSpc>
                <a:spcPts val="27610"/>
              </a:lnSpc>
            </a:pPr>
            <a:r>
              <a:rPr lang="en-US" sz="19721">
                <a:solidFill>
                  <a:srgbClr val="2D4AF3"/>
                </a:solidFill>
                <a:latin typeface="Montserrat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6520355" cy="811182"/>
          </a:xfrm>
          <a:prstGeom prst="rect">
            <a:avLst/>
          </a:prstGeom>
        </p:spPr>
        <p:txBody>
          <a:bodyPr anchor="t" rtlCol="false" tIns="0" lIns="0" bIns="0" rIns="0">
            <a:spAutoFit/>
          </a:bodyPr>
          <a:lstStyle/>
          <a:p>
            <a:pPr algn="ctr" marL="1039280" indent="-519640" lvl="1">
              <a:lnSpc>
                <a:spcPts val="6739"/>
              </a:lnSpc>
              <a:spcBef>
                <a:spcPct val="0"/>
              </a:spcBef>
              <a:buAutoNum type="arabicPeriod" startAt="1"/>
            </a:pPr>
            <a:r>
              <a:rPr lang="en-US" sz="4813">
                <a:solidFill>
                  <a:srgbClr val="000000"/>
                </a:solidFill>
                <a:latin typeface="Montserrat Bold"/>
              </a:rPr>
              <a:t> Việc muốn làm</a:t>
            </a:r>
          </a:p>
        </p:txBody>
      </p:sp>
      <p:sp>
        <p:nvSpPr>
          <p:cNvPr name="Freeform 3" id="3"/>
          <p:cNvSpPr/>
          <p:nvPr/>
        </p:nvSpPr>
        <p:spPr>
          <a:xfrm flipH="false" flipV="false" rot="-1898322">
            <a:off x="13537530" y="7628494"/>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Freeform 4" id="4"/>
          <p:cNvSpPr/>
          <p:nvPr/>
        </p:nvSpPr>
        <p:spPr>
          <a:xfrm flipH="false" flipV="false" rot="-7336107">
            <a:off x="-9153284" y="-42027"/>
            <a:ext cx="12389411" cy="10763301"/>
          </a:xfrm>
          <a:custGeom>
            <a:avLst/>
            <a:gdLst/>
            <a:ahLst/>
            <a:cxnLst/>
            <a:rect r="r" b="b" t="t" l="l"/>
            <a:pathLst>
              <a:path h="10763301" w="12389411">
                <a:moveTo>
                  <a:pt x="0" y="0"/>
                </a:moveTo>
                <a:lnTo>
                  <a:pt x="12389412" y="0"/>
                </a:lnTo>
                <a:lnTo>
                  <a:pt x="12389412" y="10763301"/>
                </a:lnTo>
                <a:lnTo>
                  <a:pt x="0" y="10763301"/>
                </a:lnTo>
                <a:lnTo>
                  <a:pt x="0" y="0"/>
                </a:lnTo>
                <a:close/>
              </a:path>
            </a:pathLst>
          </a:custGeom>
          <a:blipFill>
            <a:blip r:embed="rId3"/>
            <a:stretch>
              <a:fillRect l="0" t="0" r="0" b="0"/>
            </a:stretch>
          </a:blipFill>
        </p:spPr>
      </p:sp>
      <p:sp>
        <p:nvSpPr>
          <p:cNvPr name="TextBox 5" id="5"/>
          <p:cNvSpPr txBox="true"/>
          <p:nvPr/>
        </p:nvSpPr>
        <p:spPr>
          <a:xfrm rot="0">
            <a:off x="1875329" y="4288098"/>
            <a:ext cx="15383971" cy="1644128"/>
          </a:xfrm>
          <a:prstGeom prst="rect">
            <a:avLst/>
          </a:prstGeom>
        </p:spPr>
        <p:txBody>
          <a:bodyPr anchor="t" rtlCol="false" tIns="0" lIns="0" bIns="0" rIns="0">
            <a:spAutoFit/>
          </a:bodyPr>
          <a:lstStyle/>
          <a:p>
            <a:pPr algn="just">
              <a:lnSpc>
                <a:spcPts val="4403"/>
              </a:lnSpc>
              <a:spcBef>
                <a:spcPct val="0"/>
              </a:spcBef>
            </a:pPr>
            <a:r>
              <a:rPr lang="en-US" sz="3145">
                <a:solidFill>
                  <a:srgbClr val="000000"/>
                </a:solidFill>
                <a:latin typeface="Montserrat"/>
              </a:rPr>
              <a:t>Game thuộc thể loại vượt chướng ngại vật, nơi người chơi sẽ phải điều khiển một nhân vật vượt qua các thử thách di chuyển từ điểm xuất phát đến điểm đích của mỗi màn chơi để dành chiến thắng.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51450" y="2776537"/>
            <a:ext cx="15907850" cy="4686300"/>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000000"/>
                </a:solidFill>
                <a:latin typeface="Montserrat"/>
              </a:rPr>
              <a:t>V</a:t>
            </a:r>
            <a:r>
              <a:rPr lang="en-US" sz="2999">
                <a:solidFill>
                  <a:srgbClr val="000000"/>
                </a:solidFill>
                <a:latin typeface="Montserrat"/>
              </a:rPr>
              <a:t>iết code để </a:t>
            </a:r>
            <a:r>
              <a:rPr lang="en-US" sz="2999">
                <a:solidFill>
                  <a:srgbClr val="000000"/>
                </a:solidFill>
                <a:latin typeface="Montserrat Bold"/>
              </a:rPr>
              <a:t>tạo ra cơ sở của trò chơi</a:t>
            </a:r>
            <a:r>
              <a:rPr lang="en-US" sz="2999">
                <a:solidFill>
                  <a:srgbClr val="000000"/>
                </a:solidFill>
                <a:latin typeface="Montserrat"/>
              </a:rPr>
              <a:t>, bao gồm việc tạo ra màn hình chính, các màn chơi và giao diện người dùng cơ bản có các nút như </a:t>
            </a:r>
            <a:r>
              <a:rPr lang="en-US" sz="2999">
                <a:solidFill>
                  <a:srgbClr val="000000"/>
                </a:solidFill>
                <a:latin typeface="Montserrat Bold"/>
              </a:rPr>
              <a:t>“Start, Menu, Exit”.</a:t>
            </a:r>
          </a:p>
          <a:p>
            <a:pPr algn="just" marL="647698" indent="-323849" lvl="1">
              <a:lnSpc>
                <a:spcPts val="4199"/>
              </a:lnSpc>
              <a:buFont typeface="Arial"/>
              <a:buChar char="•"/>
            </a:pPr>
            <a:r>
              <a:rPr lang="en-US" sz="2999">
                <a:solidFill>
                  <a:srgbClr val="000000"/>
                </a:solidFill>
                <a:latin typeface="Montserrat"/>
              </a:rPr>
              <a:t>Thêm nhân vật chính và các chướng ngại vật vào trò chơi. Xử lý di chuyển của nhân vật và phản ứng khi va chạm với các chướng ngại vật.</a:t>
            </a:r>
          </a:p>
          <a:p>
            <a:pPr algn="just" marL="647698" indent="-323849" lvl="1">
              <a:lnSpc>
                <a:spcPts val="4199"/>
              </a:lnSpc>
              <a:buFont typeface="Arial"/>
              <a:buChar char="•"/>
            </a:pPr>
            <a:r>
              <a:rPr lang="en-US" sz="2999">
                <a:solidFill>
                  <a:srgbClr val="000000"/>
                </a:solidFill>
                <a:latin typeface="Montserrat"/>
              </a:rPr>
              <a:t>Thực hiện hệ thống điểm số và thanh máu, thanh đạn cho nhân vật và quản lý thanh máu.</a:t>
            </a:r>
          </a:p>
          <a:p>
            <a:pPr algn="just" marL="647698" indent="-323849" lvl="1">
              <a:lnSpc>
                <a:spcPts val="4199"/>
              </a:lnSpc>
              <a:buFont typeface="Arial"/>
              <a:buChar char="•"/>
            </a:pPr>
            <a:r>
              <a:rPr lang="en-US" sz="2999">
                <a:solidFill>
                  <a:srgbClr val="000000"/>
                </a:solidFill>
                <a:latin typeface="Montserrat"/>
              </a:rPr>
              <a:t>Bổ sung các tính năng như âm thanh, lựa chọn nhân vật và lựa chọn phím di chuyển trên bàn phím.</a:t>
            </a:r>
          </a:p>
          <a:p>
            <a:pPr algn="just">
              <a:lnSpc>
                <a:spcPts val="4199"/>
              </a:lnSpc>
              <a:spcBef>
                <a:spcPct val="0"/>
              </a:spcBef>
            </a:pPr>
          </a:p>
        </p:txBody>
      </p:sp>
      <p:sp>
        <p:nvSpPr>
          <p:cNvPr name="TextBox 3" id="3"/>
          <p:cNvSpPr txBox="true"/>
          <p:nvPr/>
        </p:nvSpPr>
        <p:spPr>
          <a:xfrm rot="0">
            <a:off x="1028700" y="942975"/>
            <a:ext cx="6520355" cy="811182"/>
          </a:xfrm>
          <a:prstGeom prst="rect">
            <a:avLst/>
          </a:prstGeom>
        </p:spPr>
        <p:txBody>
          <a:bodyPr anchor="t" rtlCol="false" tIns="0" lIns="0" bIns="0" rIns="0">
            <a:spAutoFit/>
          </a:bodyPr>
          <a:lstStyle/>
          <a:p>
            <a:pPr algn="ctr" marL="1039280" indent="-519640" lvl="1">
              <a:lnSpc>
                <a:spcPts val="6739"/>
              </a:lnSpc>
              <a:spcBef>
                <a:spcPct val="0"/>
              </a:spcBef>
              <a:buAutoNum type="arabicPeriod" startAt="1"/>
            </a:pPr>
            <a:r>
              <a:rPr lang="en-US" sz="4813">
                <a:solidFill>
                  <a:srgbClr val="000000"/>
                </a:solidFill>
                <a:latin typeface="Montserrat Bold"/>
              </a:rPr>
              <a:t> Việc muốn làm</a:t>
            </a:r>
          </a:p>
        </p:txBody>
      </p:sp>
      <p:sp>
        <p:nvSpPr>
          <p:cNvPr name="Freeform 4" id="4"/>
          <p:cNvSpPr/>
          <p:nvPr/>
        </p:nvSpPr>
        <p:spPr>
          <a:xfrm flipH="false" flipV="false" rot="-1898322">
            <a:off x="14813549" y="-2998129"/>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Freeform 5" id="5"/>
          <p:cNvSpPr/>
          <p:nvPr/>
        </p:nvSpPr>
        <p:spPr>
          <a:xfrm flipH="false" flipV="false" rot="-7336107">
            <a:off x="-5437111" y="8719280"/>
            <a:ext cx="12389411" cy="10763301"/>
          </a:xfrm>
          <a:custGeom>
            <a:avLst/>
            <a:gdLst/>
            <a:ahLst/>
            <a:cxnLst/>
            <a:rect r="r" b="b" t="t" l="l"/>
            <a:pathLst>
              <a:path h="10763301" w="12389411">
                <a:moveTo>
                  <a:pt x="0" y="0"/>
                </a:moveTo>
                <a:lnTo>
                  <a:pt x="12389411" y="0"/>
                </a:lnTo>
                <a:lnTo>
                  <a:pt x="12389411" y="10763302"/>
                </a:lnTo>
                <a:lnTo>
                  <a:pt x="0" y="1076330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869811"/>
            <a:ext cx="10914391" cy="2993120"/>
            <a:chOff x="0" y="0"/>
            <a:chExt cx="2765309" cy="758348"/>
          </a:xfrm>
        </p:grpSpPr>
        <p:sp>
          <p:nvSpPr>
            <p:cNvPr name="Freeform 3" id="3"/>
            <p:cNvSpPr/>
            <p:nvPr/>
          </p:nvSpPr>
          <p:spPr>
            <a:xfrm flipH="false" flipV="false" rot="0">
              <a:off x="0" y="0"/>
              <a:ext cx="2765309" cy="758348"/>
            </a:xfrm>
            <a:custGeom>
              <a:avLst/>
              <a:gdLst/>
              <a:ahLst/>
              <a:cxnLst/>
              <a:rect r="r" b="b" t="t" l="l"/>
              <a:pathLst>
                <a:path h="758348" w="2765309">
                  <a:moveTo>
                    <a:pt x="0" y="0"/>
                  </a:moveTo>
                  <a:lnTo>
                    <a:pt x="2765309" y="0"/>
                  </a:lnTo>
                  <a:lnTo>
                    <a:pt x="2765309" y="758348"/>
                  </a:lnTo>
                  <a:lnTo>
                    <a:pt x="0" y="758348"/>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2765309" cy="79644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03970" y="4794872"/>
            <a:ext cx="9706451"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FFFFF"/>
                </a:solidFill>
                <a:latin typeface="Montserrat Bold"/>
              </a:rPr>
              <a:t>VIỆC ĐÃ LÀM</a:t>
            </a:r>
          </a:p>
        </p:txBody>
      </p:sp>
      <p:sp>
        <p:nvSpPr>
          <p:cNvPr name="TextBox 6" id="6"/>
          <p:cNvSpPr txBox="true"/>
          <p:nvPr/>
        </p:nvSpPr>
        <p:spPr>
          <a:xfrm rot="0">
            <a:off x="10719378" y="3488811"/>
            <a:ext cx="4180567" cy="3385261"/>
          </a:xfrm>
          <a:prstGeom prst="rect">
            <a:avLst/>
          </a:prstGeom>
        </p:spPr>
        <p:txBody>
          <a:bodyPr anchor="t" rtlCol="false" tIns="0" lIns="0" bIns="0" rIns="0">
            <a:spAutoFit/>
          </a:bodyPr>
          <a:lstStyle/>
          <a:p>
            <a:pPr algn="ctr">
              <a:lnSpc>
                <a:spcPts val="27610"/>
              </a:lnSpc>
            </a:pPr>
            <a:r>
              <a:rPr lang="en-US" sz="19721">
                <a:solidFill>
                  <a:srgbClr val="2D4AF3"/>
                </a:solidFill>
                <a:latin typeface="Montserrat Bold"/>
              </a:rPr>
              <a:t>02</a:t>
            </a:r>
          </a:p>
        </p:txBody>
      </p:sp>
      <p:sp>
        <p:nvSpPr>
          <p:cNvPr name="TextBox 7" id="7"/>
          <p:cNvSpPr txBox="true"/>
          <p:nvPr/>
        </p:nvSpPr>
        <p:spPr>
          <a:xfrm rot="0">
            <a:off x="17016918" y="9479294"/>
            <a:ext cx="484763" cy="539156"/>
          </a:xfrm>
          <a:prstGeom prst="rect">
            <a:avLst/>
          </a:prstGeom>
        </p:spPr>
        <p:txBody>
          <a:bodyPr anchor="t" rtlCol="false" tIns="0" lIns="0" bIns="0" rIns="0">
            <a:spAutoFit/>
          </a:bodyPr>
          <a:lstStyle/>
          <a:p>
            <a:pPr algn="l" marL="0" indent="0" lvl="0">
              <a:lnSpc>
                <a:spcPts val="4403"/>
              </a:lnSpc>
              <a:spcBef>
                <a:spcPct val="0"/>
              </a:spcBef>
            </a:pPr>
            <a:r>
              <a:rPr lang="en-US" sz="3145">
                <a:solidFill>
                  <a:srgbClr val="000000"/>
                </a:solidFill>
                <a:latin typeface="Montserrat"/>
              </a:rPr>
              <a:t>18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3440" y="2370139"/>
            <a:ext cx="7621953" cy="6386806"/>
          </a:xfrm>
          <a:custGeom>
            <a:avLst/>
            <a:gdLst/>
            <a:ahLst/>
            <a:cxnLst/>
            <a:rect r="r" b="b" t="t" l="l"/>
            <a:pathLst>
              <a:path h="6386806" w="7621953">
                <a:moveTo>
                  <a:pt x="0" y="0"/>
                </a:moveTo>
                <a:lnTo>
                  <a:pt x="7621954" y="0"/>
                </a:lnTo>
                <a:lnTo>
                  <a:pt x="7621954" y="6386806"/>
                </a:lnTo>
                <a:lnTo>
                  <a:pt x="0" y="6386806"/>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2.1. Giao diện home của game:</a:t>
            </a:r>
          </a:p>
        </p:txBody>
      </p:sp>
      <p:sp>
        <p:nvSpPr>
          <p:cNvPr name="TextBox 4" id="4"/>
          <p:cNvSpPr txBox="true"/>
          <p:nvPr/>
        </p:nvSpPr>
        <p:spPr>
          <a:xfrm rot="0">
            <a:off x="9757908" y="2754411"/>
            <a:ext cx="7259010" cy="3909695"/>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000000"/>
                </a:solidFill>
                <a:latin typeface="Montserrat"/>
              </a:rPr>
              <a:t>Nhấn “Start” để bắt đầu chơi.</a:t>
            </a:r>
          </a:p>
          <a:p>
            <a:pPr algn="just" marL="690877" indent="-345439" lvl="1">
              <a:lnSpc>
                <a:spcPts val="4479"/>
              </a:lnSpc>
              <a:buFont typeface="Arial"/>
              <a:buChar char="•"/>
            </a:pPr>
            <a:r>
              <a:rPr lang="en-US" sz="3199">
                <a:solidFill>
                  <a:srgbClr val="000000"/>
                </a:solidFill>
                <a:latin typeface="Montserrat"/>
              </a:rPr>
              <a:t>Nhấn “Menu” để có thể lựa chọn nhân vật khác và các phím di chuyển khác theo sở thích.</a:t>
            </a:r>
          </a:p>
          <a:p>
            <a:pPr algn="just" marL="690877" indent="-345439" lvl="1">
              <a:lnSpc>
                <a:spcPts val="4479"/>
              </a:lnSpc>
              <a:buFont typeface="Arial"/>
              <a:buChar char="•"/>
            </a:pPr>
            <a:r>
              <a:rPr lang="en-US" sz="3199">
                <a:solidFill>
                  <a:srgbClr val="000000"/>
                </a:solidFill>
                <a:latin typeface="Montserrat"/>
              </a:rPr>
              <a:t> Nhấn “Exit” để thoát game.</a:t>
            </a:r>
          </a:p>
          <a:p>
            <a:pPr algn="just">
              <a:lnSpc>
                <a:spcPts val="447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5600" y="1980381"/>
            <a:ext cx="7658400" cy="6378073"/>
          </a:xfrm>
          <a:custGeom>
            <a:avLst/>
            <a:gdLst/>
            <a:ahLst/>
            <a:cxnLst/>
            <a:rect r="r" b="b" t="t" l="l"/>
            <a:pathLst>
              <a:path h="6378073" w="7658400">
                <a:moveTo>
                  <a:pt x="0" y="0"/>
                </a:moveTo>
                <a:lnTo>
                  <a:pt x="7658400" y="0"/>
                </a:lnTo>
                <a:lnTo>
                  <a:pt x="7658400" y="6378073"/>
                </a:lnTo>
                <a:lnTo>
                  <a:pt x="0" y="6378073"/>
                </a:lnTo>
                <a:lnTo>
                  <a:pt x="0" y="0"/>
                </a:lnTo>
                <a:close/>
              </a:path>
            </a:pathLst>
          </a:custGeom>
          <a:blipFill>
            <a:blip r:embed="rId2"/>
            <a:stretch>
              <a:fillRect l="0" t="0" r="0" b="0"/>
            </a:stretch>
          </a:blipFill>
        </p:spPr>
      </p:sp>
      <p:sp>
        <p:nvSpPr>
          <p:cNvPr name="Freeform 3" id="3"/>
          <p:cNvSpPr/>
          <p:nvPr/>
        </p:nvSpPr>
        <p:spPr>
          <a:xfrm flipH="false" flipV="false" rot="0">
            <a:off x="9811756" y="1928546"/>
            <a:ext cx="7689925" cy="6429908"/>
          </a:xfrm>
          <a:custGeom>
            <a:avLst/>
            <a:gdLst/>
            <a:ahLst/>
            <a:cxnLst/>
            <a:rect r="r" b="b" t="t" l="l"/>
            <a:pathLst>
              <a:path h="6429908" w="7689925">
                <a:moveTo>
                  <a:pt x="0" y="0"/>
                </a:moveTo>
                <a:lnTo>
                  <a:pt x="7689926" y="0"/>
                </a:lnTo>
                <a:lnTo>
                  <a:pt x="7689926" y="6429908"/>
                </a:lnTo>
                <a:lnTo>
                  <a:pt x="0" y="6429908"/>
                </a:lnTo>
                <a:lnTo>
                  <a:pt x="0" y="0"/>
                </a:lnTo>
                <a:close/>
              </a:path>
            </a:pathLst>
          </a:custGeom>
          <a:blipFill>
            <a:blip r:embed="rId3"/>
            <a:stretch>
              <a:fillRect l="0" t="0" r="0" b="0"/>
            </a:stretch>
          </a:blipFill>
        </p:spPr>
      </p:sp>
      <p:sp>
        <p:nvSpPr>
          <p:cNvPr name="TextBox 4" id="4"/>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2.2. Giao diện “Menu” của game:</a:t>
            </a:r>
          </a:p>
        </p:txBody>
      </p:sp>
      <p:sp>
        <p:nvSpPr>
          <p:cNvPr name="TextBox 5" id="5"/>
          <p:cNvSpPr txBox="true"/>
          <p:nvPr/>
        </p:nvSpPr>
        <p:spPr>
          <a:xfrm rot="0">
            <a:off x="1884459" y="8682389"/>
            <a:ext cx="14519083" cy="1099820"/>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000000"/>
                </a:solidFill>
                <a:latin typeface="Montserrat"/>
              </a:rPr>
              <a:t>Lựa chọn nhân vật khác và các phím di chuyển khác theo ý muốn.</a:t>
            </a:r>
          </a:p>
          <a:p>
            <a:pPr algn="just">
              <a:lnSpc>
                <a:spcPts val="44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2047" y="2564005"/>
            <a:ext cx="7621953" cy="6386806"/>
          </a:xfrm>
          <a:custGeom>
            <a:avLst/>
            <a:gdLst/>
            <a:ahLst/>
            <a:cxnLst/>
            <a:rect r="r" b="b" t="t" l="l"/>
            <a:pathLst>
              <a:path h="6386806" w="7621953">
                <a:moveTo>
                  <a:pt x="0" y="0"/>
                </a:moveTo>
                <a:lnTo>
                  <a:pt x="7621953" y="0"/>
                </a:lnTo>
                <a:lnTo>
                  <a:pt x="7621953" y="6386806"/>
                </a:lnTo>
                <a:lnTo>
                  <a:pt x="0" y="6386806"/>
                </a:lnTo>
                <a:lnTo>
                  <a:pt x="0" y="0"/>
                </a:lnTo>
                <a:close/>
              </a:path>
            </a:pathLst>
          </a:custGeom>
          <a:blipFill>
            <a:blip r:embed="rId2"/>
            <a:stretch>
              <a:fillRect l="0" t="0" r="0" b="0"/>
            </a:stretch>
          </a:blipFill>
        </p:spPr>
      </p:sp>
      <p:sp>
        <p:nvSpPr>
          <p:cNvPr name="TextBox 3" id="3"/>
          <p:cNvSpPr txBox="true"/>
          <p:nvPr/>
        </p:nvSpPr>
        <p:spPr>
          <a:xfrm rot="0">
            <a:off x="1028700" y="962025"/>
            <a:ext cx="10181477" cy="669925"/>
          </a:xfrm>
          <a:prstGeom prst="rect">
            <a:avLst/>
          </a:prstGeom>
        </p:spPr>
        <p:txBody>
          <a:bodyPr anchor="t" rtlCol="false" tIns="0" lIns="0" bIns="0" rIns="0">
            <a:spAutoFit/>
          </a:bodyPr>
          <a:lstStyle/>
          <a:p>
            <a:pPr algn="l">
              <a:lnSpc>
                <a:spcPts val="5599"/>
              </a:lnSpc>
              <a:spcBef>
                <a:spcPct val="0"/>
              </a:spcBef>
            </a:pPr>
            <a:r>
              <a:rPr lang="en-US" sz="3999">
                <a:solidFill>
                  <a:srgbClr val="000000"/>
                </a:solidFill>
                <a:latin typeface="Montserrat Bold"/>
              </a:rPr>
              <a:t>2.3. Giao diện khi bắt đầu chơi game:</a:t>
            </a:r>
          </a:p>
        </p:txBody>
      </p:sp>
      <p:sp>
        <p:nvSpPr>
          <p:cNvPr name="TextBox 4" id="4"/>
          <p:cNvSpPr txBox="true"/>
          <p:nvPr/>
        </p:nvSpPr>
        <p:spPr>
          <a:xfrm rot="0">
            <a:off x="10000290" y="3324549"/>
            <a:ext cx="7259010" cy="4471670"/>
          </a:xfrm>
          <a:prstGeom prst="rect">
            <a:avLst/>
          </a:prstGeom>
        </p:spPr>
        <p:txBody>
          <a:bodyPr anchor="t" rtlCol="false" tIns="0" lIns="0" bIns="0" rIns="0">
            <a:spAutoFit/>
          </a:bodyPr>
          <a:lstStyle/>
          <a:p>
            <a:pPr algn="just" marL="690877" indent="-345439" lvl="1">
              <a:lnSpc>
                <a:spcPts val="4479"/>
              </a:lnSpc>
              <a:buFont typeface="Arial"/>
              <a:buChar char="•"/>
            </a:pPr>
            <a:r>
              <a:rPr lang="en-US" sz="3199">
                <a:solidFill>
                  <a:srgbClr val="000000"/>
                </a:solidFill>
                <a:latin typeface="Montserrat"/>
              </a:rPr>
              <a:t>Sử dụng các phím trên bàn phím để di chuyển nhân vật vượt qua các chướng ngại vật, chạm vật phẩm để sử dụng được chức năng của vật phẩm.</a:t>
            </a:r>
          </a:p>
          <a:p>
            <a:pPr algn="just" marL="690877" indent="-345439" lvl="1">
              <a:lnSpc>
                <a:spcPts val="4479"/>
              </a:lnSpc>
              <a:buFont typeface="Arial"/>
              <a:buChar char="•"/>
            </a:pPr>
            <a:r>
              <a:rPr lang="en-US" sz="3199">
                <a:solidFill>
                  <a:srgbClr val="000000"/>
                </a:solidFill>
                <a:latin typeface="Montserrat"/>
              </a:rPr>
              <a:t>Có thanh máu, thanh đạn và số điểm của nhân vật</a:t>
            </a:r>
          </a:p>
          <a:p>
            <a:pPr algn="just">
              <a:lnSpc>
                <a:spcPts val="447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DAF3TVkndDE</dc:identifier>
  <dcterms:modified xsi:type="dcterms:W3CDTF">2011-08-01T06:04:30Z</dcterms:modified>
  <cp:revision>1</cp:revision>
  <dc:title>NHÓM 8</dc:title>
</cp:coreProperties>
</file>